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8" r:id="rId3"/>
    <p:sldId id="289" r:id="rId4"/>
    <p:sldId id="290" r:id="rId5"/>
    <p:sldId id="296" r:id="rId6"/>
    <p:sldId id="291" r:id="rId7"/>
    <p:sldId id="292" r:id="rId8"/>
    <p:sldId id="293" r:id="rId9"/>
    <p:sldId id="294" r:id="rId10"/>
    <p:sldId id="256" r:id="rId11"/>
    <p:sldId id="257" r:id="rId12"/>
    <p:sldId id="258" r:id="rId13"/>
    <p:sldId id="259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95" r:id="rId3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4" autoAdjust="0"/>
    <p:restoredTop sz="94660"/>
  </p:normalViewPr>
  <p:slideViewPr>
    <p:cSldViewPr snapToGrid="0">
      <p:cViewPr varScale="1">
        <p:scale>
          <a:sx n="46" d="100"/>
          <a:sy n="46" d="100"/>
        </p:scale>
        <p:origin x="6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688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723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88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882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8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389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13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03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612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60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47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B130-D5A4-44F0-9E08-C87E0A4B1920}" type="datetimeFigureOut">
              <a:rPr lang="es-PE" smtClean="0"/>
              <a:t>15/05/2025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2C484-07B5-4C6A-9280-293045CD75C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82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92" y="2889669"/>
            <a:ext cx="5932307" cy="3873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510"/>
            <a:ext cx="10781414" cy="21974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653823" y="499730"/>
            <a:ext cx="9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(1748)</a:t>
            </a:r>
          </a:p>
        </p:txBody>
      </p:sp>
    </p:spTree>
    <p:extLst>
      <p:ext uri="{BB962C8B-B14F-4D97-AF65-F5344CB8AC3E}">
        <p14:creationId xmlns:p14="http://schemas.microsoft.com/office/powerpoint/2010/main" val="82062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1263423"/>
            <a:ext cx="11442247" cy="45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5" y="644978"/>
            <a:ext cx="11610295" cy="5861508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532263" y="1705970"/>
            <a:ext cx="5281683" cy="136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532262" y="1935126"/>
            <a:ext cx="3008380" cy="219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3853165" y="2594344"/>
            <a:ext cx="1960781" cy="6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6567" y="3085940"/>
            <a:ext cx="5367379" cy="81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532262" y="3331535"/>
            <a:ext cx="88186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3305270" y="4226122"/>
            <a:ext cx="54789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7909169" y="2140688"/>
            <a:ext cx="3777494" cy="113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6367447" y="2349795"/>
            <a:ext cx="1404953" cy="1486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8457036" y="3647719"/>
            <a:ext cx="3229627" cy="38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11025963" y="3449998"/>
            <a:ext cx="660700" cy="558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1009246" y="2843014"/>
            <a:ext cx="48994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7909169" y="3916652"/>
            <a:ext cx="3777494" cy="67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6367447" y="4146698"/>
            <a:ext cx="1298627" cy="31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7312264" y="5326255"/>
            <a:ext cx="44579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6367447" y="5542891"/>
            <a:ext cx="5402795" cy="98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6367447" y="5769332"/>
            <a:ext cx="2011009" cy="19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1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17484"/>
            <a:ext cx="9228364" cy="664051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163101" y="797442"/>
            <a:ext cx="3770406" cy="152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163101" y="967563"/>
            <a:ext cx="4110648" cy="258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33490" y="3743036"/>
            <a:ext cx="38402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63101" y="3895436"/>
            <a:ext cx="4185076" cy="67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88673" y="4054548"/>
            <a:ext cx="1133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163101" y="4401879"/>
            <a:ext cx="1144164" cy="74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902149" y="5141406"/>
            <a:ext cx="1446028" cy="74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163101" y="5300142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125887" y="5465293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131203" y="5648600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163101" y="6388128"/>
            <a:ext cx="3536490" cy="13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163101" y="6204742"/>
            <a:ext cx="4110648" cy="34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237529" y="6005906"/>
            <a:ext cx="4110648" cy="34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498651" y="5870386"/>
            <a:ext cx="2775098" cy="3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5738645" y="448623"/>
            <a:ext cx="3267132" cy="85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986738" y="1175181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5738645" y="1324803"/>
            <a:ext cx="2395262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738645" y="3358399"/>
            <a:ext cx="4213429" cy="121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5759910" y="3522076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9952074" y="2109496"/>
            <a:ext cx="0" cy="12489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5810427" y="3887603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5862691" y="4038882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5824971" y="4241713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5759910" y="4392992"/>
            <a:ext cx="598360" cy="8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6521910" y="4401510"/>
            <a:ext cx="3306117" cy="7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cto 45"/>
          <p:cNvCxnSpPr/>
          <p:nvPr/>
        </p:nvCxnSpPr>
        <p:spPr>
          <a:xfrm flipV="1">
            <a:off x="5759910" y="4553474"/>
            <a:ext cx="2085449" cy="1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96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35" y="0"/>
            <a:ext cx="9299121" cy="6810978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797442" y="584791"/>
            <a:ext cx="3604437" cy="31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605516" y="435935"/>
            <a:ext cx="3427228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7635" y="3221665"/>
            <a:ext cx="4479156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797442" y="4171507"/>
            <a:ext cx="4479156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77635" y="3221666"/>
            <a:ext cx="119807" cy="9640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156791" y="3214577"/>
            <a:ext cx="119807" cy="9640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 flipV="1">
            <a:off x="2385237" y="4369507"/>
            <a:ext cx="1155405" cy="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 flipV="1">
            <a:off x="2599660" y="4723925"/>
            <a:ext cx="1155405" cy="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 flipV="1">
            <a:off x="3037021" y="5490057"/>
            <a:ext cx="1995723" cy="8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H="1">
            <a:off x="797443" y="5667153"/>
            <a:ext cx="4235301" cy="3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>
            <a:off x="737539" y="5839282"/>
            <a:ext cx="1229484" cy="3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 flipV="1">
            <a:off x="7403807" y="1325051"/>
            <a:ext cx="2303719" cy="4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H="1" flipV="1">
            <a:off x="5493490" y="1541247"/>
            <a:ext cx="2303719" cy="4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H="1">
            <a:off x="5493490" y="3001926"/>
            <a:ext cx="3898605" cy="7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>
            <a:off x="5847906" y="2654121"/>
            <a:ext cx="3898605" cy="7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H="1">
            <a:off x="5493491" y="2828023"/>
            <a:ext cx="4253020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H="1">
            <a:off x="6347637" y="3611526"/>
            <a:ext cx="2917151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H="1">
            <a:off x="6606364" y="3983191"/>
            <a:ext cx="3140147" cy="7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H="1" flipV="1">
            <a:off x="5578551" y="4160162"/>
            <a:ext cx="4177203" cy="18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H="1" flipV="1">
            <a:off x="5493490" y="4358043"/>
            <a:ext cx="4177203" cy="18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H="1" flipV="1">
            <a:off x="5530324" y="4535372"/>
            <a:ext cx="3964550" cy="205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8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17" y="0"/>
            <a:ext cx="9420225" cy="677465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637414" y="1201479"/>
            <a:ext cx="3625702" cy="21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971107" y="1382233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971107" y="1570074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971107" y="1757915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971106" y="1945756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971106" y="2130054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971105" y="2303718"/>
            <a:ext cx="4292010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971106" y="2488016"/>
            <a:ext cx="2580168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971105" y="5036287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971105" y="5224133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971105" y="5411979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992371" y="5596283"/>
            <a:ext cx="1290086" cy="3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675320" y="4174987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587794" y="4531603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2282457" y="4678325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6698511" y="1010093"/>
            <a:ext cx="3242931" cy="212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702594" y="121211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5599812" y="140356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599812" y="155944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5702594" y="1736714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5702594" y="3264195"/>
            <a:ext cx="3675322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5881575" y="2548143"/>
            <a:ext cx="4059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5778793" y="2700543"/>
            <a:ext cx="4059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5689302" y="2881297"/>
            <a:ext cx="3688614" cy="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6395482" y="3604437"/>
            <a:ext cx="3443178" cy="211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5778793" y="3785316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5689302" y="3980183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V="1">
            <a:off x="5689301" y="4151222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5689300" y="4323905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7540255" y="4518900"/>
            <a:ext cx="2298405" cy="186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 flipV="1">
            <a:off x="5689299" y="5411979"/>
            <a:ext cx="2508403" cy="30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5689298" y="5076255"/>
            <a:ext cx="3975697" cy="389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>
            <a:off x="7144412" y="5796702"/>
            <a:ext cx="2106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5612653" y="5970368"/>
            <a:ext cx="4226007" cy="5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 recto 58"/>
          <p:cNvCxnSpPr/>
          <p:nvPr/>
        </p:nvCxnSpPr>
        <p:spPr>
          <a:xfrm flipV="1">
            <a:off x="5599812" y="6151244"/>
            <a:ext cx="4238848" cy="31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>
            <a:off x="5702146" y="6374404"/>
            <a:ext cx="2106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0"/>
            <a:ext cx="9127672" cy="680934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3497444" y="3753293"/>
            <a:ext cx="2286668" cy="12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456660" y="3916327"/>
            <a:ext cx="3512290" cy="17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2682282" y="4253023"/>
            <a:ext cx="3101830" cy="161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538948" y="4421186"/>
            <a:ext cx="1055396" cy="125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732028" y="4954773"/>
            <a:ext cx="1956391" cy="43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538948" y="5157936"/>
            <a:ext cx="4149471" cy="23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456660" y="5341074"/>
            <a:ext cx="2040784" cy="87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6319284" y="1222744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163340" y="1396409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6163340" y="1570074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163340" y="1743739"/>
            <a:ext cx="2342707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6163340" y="2843656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8941981" y="2634549"/>
            <a:ext cx="1350335" cy="20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6163340" y="3042130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6163340" y="3225208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6163340" y="3404670"/>
            <a:ext cx="3086986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7145079" y="3721395"/>
            <a:ext cx="2991293" cy="17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6163340" y="3912781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6163340" y="4097079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7549117" y="4424362"/>
            <a:ext cx="2743199" cy="9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6163340" y="4628819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 flipV="1">
            <a:off x="6170428" y="4817747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63340" y="4985376"/>
            <a:ext cx="2342707" cy="1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88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54" y="0"/>
            <a:ext cx="9343346" cy="687791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2739656" y="350874"/>
            <a:ext cx="3065721" cy="31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552354" y="903767"/>
            <a:ext cx="2349795" cy="35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552353" y="733648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552353" y="549350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552353" y="2406504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630325" y="2594345"/>
            <a:ext cx="3515833" cy="6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552353" y="3707220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2211572" y="3512966"/>
            <a:ext cx="3593805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552353" y="3891519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552353" y="4075818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552353" y="4242395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552353" y="4442896"/>
            <a:ext cx="478466" cy="8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395870" y="6337010"/>
            <a:ext cx="3409507" cy="21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6322828" y="173670"/>
            <a:ext cx="4224670" cy="7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6322828" y="359742"/>
            <a:ext cx="4224670" cy="7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6322828" y="517463"/>
            <a:ext cx="4224670" cy="283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6322828" y="696447"/>
            <a:ext cx="4224670" cy="7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6322828" y="900225"/>
            <a:ext cx="2112335" cy="3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66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92" y="0"/>
            <a:ext cx="9222922" cy="679389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293628" y="1031358"/>
            <a:ext cx="4001386" cy="248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293628" y="1247553"/>
            <a:ext cx="4001386" cy="248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169582" y="1410585"/>
            <a:ext cx="12014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7219507" y="691116"/>
            <a:ext cx="2743200" cy="177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5734493" y="893135"/>
            <a:ext cx="4313274" cy="10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5734493" y="1056172"/>
            <a:ext cx="4313274" cy="10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5734493" y="1247553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5734493" y="1439819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5812465" y="1578932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5649433" y="1759676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5691963" y="2126502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5801833" y="1912076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5812465" y="2307245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5734493" y="2521671"/>
            <a:ext cx="411126" cy="23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3370521" y="3646967"/>
            <a:ext cx="1924493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083982" y="3875412"/>
            <a:ext cx="925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895600" y="4027812"/>
            <a:ext cx="23994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1121735" y="4234992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1169582" y="4398025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1169581" y="4557204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1207681" y="4759993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1121734" y="4926416"/>
            <a:ext cx="2004238" cy="4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3551274" y="6028654"/>
            <a:ext cx="1791585" cy="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1169581" y="6228747"/>
            <a:ext cx="26926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>
            <a:off x="6643577" y="4223312"/>
            <a:ext cx="1947530" cy="11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8401494" y="4375507"/>
            <a:ext cx="1561213" cy="22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5734493" y="4557204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5801833" y="4957695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>
            <a:off x="5804491" y="5116874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5777024" y="5472402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5777023" y="5655727"/>
            <a:ext cx="1442484" cy="19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>
            <a:off x="7617342" y="5987109"/>
            <a:ext cx="2302834" cy="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7891130" y="6136634"/>
            <a:ext cx="2114107" cy="5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>
            <a:off x="6145619" y="6372309"/>
            <a:ext cx="3774557" cy="15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4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27" y="353672"/>
            <a:ext cx="9174617" cy="6504328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248329" y="531628"/>
            <a:ext cx="750592" cy="21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2383465" y="863434"/>
            <a:ext cx="2635102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2131827" y="523192"/>
            <a:ext cx="3078126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743740" y="1031358"/>
            <a:ext cx="3019646" cy="318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2187647" y="1369404"/>
            <a:ext cx="3373181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390205" y="1560790"/>
            <a:ext cx="3022307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368940" y="1752176"/>
            <a:ext cx="4298213" cy="13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248329" y="3164154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248328" y="3366733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248327" y="3544689"/>
            <a:ext cx="2422563" cy="12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1343712" y="4074121"/>
            <a:ext cx="1909851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4572000" y="3544689"/>
            <a:ext cx="1008741" cy="12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1268242" y="3722560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268242" y="3896165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615609" y="4645071"/>
            <a:ext cx="30406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1248327" y="4805916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1268242" y="5002740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1200635" y="5158019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1248326" y="5372134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1268242" y="5536456"/>
            <a:ext cx="1633116" cy="18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4284921" y="5527413"/>
            <a:ext cx="1295820" cy="15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3780550" y="5712324"/>
            <a:ext cx="1295820" cy="15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3276180" y="6436464"/>
            <a:ext cx="23045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6044190" y="523192"/>
            <a:ext cx="4378754" cy="17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6044190" y="710655"/>
            <a:ext cx="437875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6044190" y="863434"/>
            <a:ext cx="122848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8431619" y="1765650"/>
            <a:ext cx="1991325" cy="21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6091882" y="1920626"/>
            <a:ext cx="4242965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3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02" y="127591"/>
            <a:ext cx="9499147" cy="6876847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168502" y="5816009"/>
            <a:ext cx="1892596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280804" y="438779"/>
            <a:ext cx="1047726" cy="77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2328530" y="633709"/>
            <a:ext cx="2094614" cy="14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018028" y="1329070"/>
            <a:ext cx="1428307" cy="248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018028" y="1169581"/>
            <a:ext cx="4401879" cy="24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018028" y="1010092"/>
            <a:ext cx="4401879" cy="24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506047" y="797442"/>
            <a:ext cx="19138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414977" y="1488558"/>
            <a:ext cx="3866707" cy="567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285613" y="1679944"/>
            <a:ext cx="3866707" cy="567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285612" y="3189767"/>
            <a:ext cx="3996072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018028" y="3566014"/>
            <a:ext cx="4401879" cy="24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8091377" y="4295553"/>
            <a:ext cx="1371600" cy="21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8431619" y="4498134"/>
            <a:ext cx="14247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8910084" y="4854606"/>
            <a:ext cx="1371600" cy="21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6018028" y="5043377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6087138" y="5248939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6087138" y="5408428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5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552893"/>
            <a:ext cx="3185318" cy="37204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234" y="552893"/>
            <a:ext cx="3105441" cy="37213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48110" y="4574808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J. Locke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171507" y="4574808"/>
            <a:ext cx="137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G. Berkeley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720016" y="1250361"/>
            <a:ext cx="24973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Descartes</a:t>
            </a:r>
          </a:p>
          <a:p>
            <a:endParaRPr lang="es-PE" dirty="0"/>
          </a:p>
          <a:p>
            <a:r>
              <a:rPr lang="es-PE" dirty="0"/>
              <a:t>N. </a:t>
            </a:r>
            <a:r>
              <a:rPr lang="es-PE" dirty="0" err="1"/>
              <a:t>Malebranche</a:t>
            </a:r>
            <a:endParaRPr lang="es-PE" dirty="0"/>
          </a:p>
          <a:p>
            <a:endParaRPr lang="es-PE" dirty="0"/>
          </a:p>
          <a:p>
            <a:r>
              <a:rPr lang="es-PE" dirty="0"/>
              <a:t>P. </a:t>
            </a:r>
            <a:r>
              <a:rPr lang="es-PE" dirty="0" err="1"/>
              <a:t>Bayle</a:t>
            </a:r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I. Newton</a:t>
            </a:r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F. </a:t>
            </a:r>
            <a:r>
              <a:rPr lang="es-PE" dirty="0" err="1"/>
              <a:t>Hutcheson</a:t>
            </a:r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094" y="271960"/>
            <a:ext cx="1357313" cy="13573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547" y="1250361"/>
            <a:ext cx="1430910" cy="15490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398" y="2413118"/>
            <a:ext cx="1357313" cy="11816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41" y="4208756"/>
            <a:ext cx="1323975" cy="13239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4094" y="5401647"/>
            <a:ext cx="1236118" cy="130005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36478" y="423081"/>
            <a:ext cx="6714698" cy="4653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F98E5-9FDD-C184-B534-66A205DFF8BE}"/>
              </a:ext>
            </a:extLst>
          </p:cNvPr>
          <p:cNvSpPr txBox="1"/>
          <p:nvPr/>
        </p:nvSpPr>
        <p:spPr>
          <a:xfrm>
            <a:off x="381595" y="6488668"/>
            <a:ext cx="176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M. T. Cicerón!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D05BB5-1FBB-11FA-554D-3D66BD747D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182" y="5378431"/>
            <a:ext cx="777869" cy="10166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182835-BF97-8723-672F-841D5821B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4276" y="5377486"/>
            <a:ext cx="667231" cy="8578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0D3EA7-9E4D-D215-A0ED-361703568C6C}"/>
              </a:ext>
            </a:extLst>
          </p:cNvPr>
          <p:cNvSpPr txBox="1"/>
          <p:nvPr/>
        </p:nvSpPr>
        <p:spPr>
          <a:xfrm>
            <a:off x="3289860" y="6250253"/>
            <a:ext cx="176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Montaigne</a:t>
            </a:r>
          </a:p>
        </p:txBody>
      </p:sp>
    </p:spTree>
    <p:extLst>
      <p:ext uri="{BB962C8B-B14F-4D97-AF65-F5344CB8AC3E}">
        <p14:creationId xmlns:p14="http://schemas.microsoft.com/office/powerpoint/2010/main" val="333008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52" y="186451"/>
            <a:ext cx="9096375" cy="667154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446028" y="4586177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>
            <a:off x="1446028" y="4788196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446028" y="4947684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446028" y="6191693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46028" y="6404345"/>
            <a:ext cx="1063256" cy="17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446028" y="6025116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6787116" y="5475767"/>
            <a:ext cx="3409507" cy="7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152706" y="5667153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041697" y="6191693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52705" y="6393711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57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35" y="-1"/>
            <a:ext cx="9435194" cy="684725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027813" y="255181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2186762" y="978195"/>
            <a:ext cx="308698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027813" y="1148316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027813" y="1396409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26640" y="114477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5826640" y="1392864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027813" y="362570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1027813" y="3806456"/>
            <a:ext cx="4245936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027813" y="4001387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027813" y="418214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027813" y="4355805"/>
            <a:ext cx="1236922" cy="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221126" y="4944079"/>
            <a:ext cx="1052623" cy="70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027813" y="5124833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027813" y="5294953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027813" y="5457923"/>
            <a:ext cx="424593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1027813" y="5638684"/>
            <a:ext cx="424593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027813" y="5847843"/>
            <a:ext cx="146020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5986129" y="3625701"/>
            <a:ext cx="107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760281" y="4182141"/>
            <a:ext cx="4312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5760281" y="4355805"/>
            <a:ext cx="4312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5760280" y="4529470"/>
            <a:ext cx="3840920" cy="7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52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1" y="0"/>
            <a:ext cx="9388929" cy="6828312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496626" y="344849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330050" y="3622159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330050" y="379582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30049" y="3969489"/>
            <a:ext cx="530649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30050" y="5467308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330049" y="5650236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023858" y="2694611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6023858" y="2883881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023858" y="306606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204587" y="4866968"/>
            <a:ext cx="3093323" cy="224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023858" y="5056238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023858" y="5260257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023858" y="5439981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023858" y="5619705"/>
            <a:ext cx="1372458" cy="18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023858" y="6009968"/>
            <a:ext cx="2353226" cy="17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7787148" y="5812005"/>
            <a:ext cx="2445774" cy="10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77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55" y="0"/>
            <a:ext cx="9305245" cy="677821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805084" y="1740310"/>
            <a:ext cx="16813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295400" y="1909916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295400" y="2091812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295400" y="2261417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286797" y="2431022"/>
            <a:ext cx="2702642" cy="41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645742" y="5574890"/>
            <a:ext cx="832056" cy="9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295400" y="5764161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286797" y="5943601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304003" y="6130416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295400" y="6307398"/>
            <a:ext cx="77674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8524568" y="287594"/>
            <a:ext cx="16223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5933768" y="442452"/>
            <a:ext cx="4213122" cy="27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5933768" y="616975"/>
            <a:ext cx="784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5933768" y="3542739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9217742" y="3368216"/>
            <a:ext cx="929148" cy="19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933768" y="3920946"/>
            <a:ext cx="4213122" cy="21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5933768" y="3771338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5933768" y="4070555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6186949" y="6306271"/>
            <a:ext cx="3679722" cy="12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896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2" y="0"/>
            <a:ext cx="9301844" cy="690955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628103" y="1187245"/>
            <a:ext cx="2020530" cy="87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354393" y="1553497"/>
            <a:ext cx="1639530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54393" y="1356852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372897" y="2300748"/>
            <a:ext cx="1275736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354393" y="2512142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354393" y="2719848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354393" y="2910348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354393" y="3083642"/>
            <a:ext cx="2546555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005781" y="3432042"/>
            <a:ext cx="3642852" cy="163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354393" y="3605336"/>
            <a:ext cx="2147120" cy="172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354393" y="3257842"/>
            <a:ext cx="2494936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957484" y="4897048"/>
            <a:ext cx="1691149" cy="67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358081" y="5088194"/>
            <a:ext cx="4290552" cy="2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1356237" y="5270031"/>
            <a:ext cx="4290552" cy="2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1356237" y="5451868"/>
            <a:ext cx="3503357" cy="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1383890" y="5814260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4803058" y="5632422"/>
            <a:ext cx="814234" cy="13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1383890" y="6003363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1383890" y="6197930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1383889" y="6392497"/>
            <a:ext cx="2332705" cy="7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250858" y="280219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 flipV="1">
            <a:off x="6108291" y="447367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6108291" y="614515"/>
            <a:ext cx="3647767" cy="467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6108290" y="1020096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V="1">
            <a:off x="6108290" y="1182329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6108290" y="1371600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6108290" y="1560871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6108290" y="1750139"/>
            <a:ext cx="3714136" cy="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7175090" y="4687530"/>
            <a:ext cx="3222523" cy="27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6108290" y="4876801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 flipV="1">
            <a:off x="6152535" y="5090653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5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5" y="193304"/>
            <a:ext cx="8950099" cy="666469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383891" y="1573162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>
            <a:off x="1383890" y="1737853"/>
            <a:ext cx="4058265" cy="2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383891" y="1907457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383890" y="2241752"/>
            <a:ext cx="3306097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83890" y="2079521"/>
            <a:ext cx="40582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799303" y="5095568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398638" y="5262714"/>
            <a:ext cx="40508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7625976" y="4394254"/>
            <a:ext cx="2340174" cy="38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857327" y="4598174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857327" y="4759542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5857327" y="4980668"/>
            <a:ext cx="1362249" cy="3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49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66" y="258357"/>
            <a:ext cx="9034463" cy="6599643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6248786" y="1224457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186033" y="1394786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6105350" y="1565115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6248786" y="3870899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6248786" y="4065549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105350" y="4211557"/>
            <a:ext cx="2745803" cy="11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266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30" y="126730"/>
            <a:ext cx="9162370" cy="673127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2444376" y="937172"/>
            <a:ext cx="31615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640926" y="1088853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392902" y="1253206"/>
            <a:ext cx="248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392902" y="2147777"/>
            <a:ext cx="3157833" cy="448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4688958" y="1967684"/>
            <a:ext cx="916970" cy="157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1392901" y="3087198"/>
            <a:ext cx="4125249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545301" y="3239598"/>
            <a:ext cx="4125249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516914" y="3442801"/>
            <a:ext cx="2045436" cy="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21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73" y="247555"/>
            <a:ext cx="9015413" cy="661044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405601" y="1213948"/>
            <a:ext cx="4125249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1475451" y="1397000"/>
            <a:ext cx="3312449" cy="1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4883150" y="1030898"/>
            <a:ext cx="647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7289800" y="3695699"/>
            <a:ext cx="2836636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6705600" y="4578349"/>
            <a:ext cx="2836636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5969000" y="5645150"/>
            <a:ext cx="1905000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542236" y="5460999"/>
            <a:ext cx="58420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6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0"/>
            <a:ext cx="9024257" cy="6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9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/>
        </p:nvCxnSpPr>
        <p:spPr>
          <a:xfrm>
            <a:off x="1280160" y="731520"/>
            <a:ext cx="9768840" cy="527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1737360" y="853440"/>
            <a:ext cx="9784080" cy="515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60120" y="85344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>
                <a:solidFill>
                  <a:srgbClr val="FF0000"/>
                </a:solidFill>
              </a:rPr>
              <a:t>Empirismo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00100" y="624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>
                <a:solidFill>
                  <a:srgbClr val="FF0000"/>
                </a:solidFill>
              </a:rPr>
              <a:t>Racionalismo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39090" y="1601461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Inducción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24251" y="4996560"/>
            <a:ext cx="397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Deducción</a:t>
            </a:r>
          </a:p>
          <a:p>
            <a:endParaRPr lang="es-PE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552700" y="1810702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Bacon, Hobbes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201694" y="4587641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Descartes, Spinoza, Leibniz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21816" y="3374395"/>
            <a:ext cx="959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>
                    <a:lumMod val="65000"/>
                  </a:schemeClr>
                </a:solidFill>
              </a:rPr>
              <a:t>Galileo ---- Newton-</a:t>
            </a:r>
            <a:r>
              <a:rPr lang="es-PE" dirty="0"/>
              <a:t>						Kant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0637698" y="3338148"/>
            <a:ext cx="1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>
                    <a:lumMod val="95000"/>
                  </a:schemeClr>
                </a:solidFill>
              </a:rPr>
              <a:t>Hegel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009900" y="2130883"/>
            <a:ext cx="397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LOCKE, BERKELEY</a:t>
            </a:r>
          </a:p>
          <a:p>
            <a:r>
              <a:rPr lang="es-PE" dirty="0"/>
              <a:t>	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57" y="2427895"/>
            <a:ext cx="1715347" cy="111993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727032" y="3865647"/>
            <a:ext cx="230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>
                <a:solidFill>
                  <a:srgbClr val="FF0000"/>
                </a:solidFill>
              </a:rPr>
              <a:t>Ideas innatas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619641" y="3813830"/>
            <a:ext cx="1552073" cy="4536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932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22858"/>
            <a:ext cx="9124950" cy="66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9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6" y="233362"/>
            <a:ext cx="9043307" cy="64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87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7" y="148998"/>
            <a:ext cx="9075964" cy="65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60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4" y="125347"/>
            <a:ext cx="9161689" cy="67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80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9" y="159884"/>
            <a:ext cx="9011331" cy="65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45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83" y="0"/>
            <a:ext cx="9343346" cy="68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10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43" y="357505"/>
            <a:ext cx="8781371" cy="65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9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5" y="2278970"/>
            <a:ext cx="11955251" cy="244928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6261100" y="4203700"/>
            <a:ext cx="1905000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6261100" y="2489200"/>
            <a:ext cx="0" cy="17240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0026650" y="2393950"/>
            <a:ext cx="1905000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1931650" y="2393950"/>
            <a:ext cx="0" cy="17240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49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28" y="2836614"/>
            <a:ext cx="5932307" cy="3873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510"/>
            <a:ext cx="10781414" cy="21974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653823" y="499730"/>
            <a:ext cx="9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(1748)</a:t>
            </a:r>
          </a:p>
        </p:txBody>
      </p:sp>
    </p:spTree>
    <p:extLst>
      <p:ext uri="{BB962C8B-B14F-4D97-AF65-F5344CB8AC3E}">
        <p14:creationId xmlns:p14="http://schemas.microsoft.com/office/powerpoint/2010/main" val="1351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172634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335472" y="104844"/>
            <a:ext cx="485652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Vs. razonamientos inductivos</a:t>
            </a:r>
          </a:p>
          <a:p>
            <a:r>
              <a:rPr lang="es-PE" dirty="0"/>
              <a:t>   Vs. causalidad </a:t>
            </a:r>
          </a:p>
          <a:p>
            <a:r>
              <a:rPr lang="es-PE" dirty="0"/>
              <a:t>     vs. ideas innatas</a:t>
            </a:r>
          </a:p>
          <a:p>
            <a:r>
              <a:rPr lang="es-PE" dirty="0"/>
              <a:t>         Vs. Racionalistas</a:t>
            </a:r>
          </a:p>
          <a:p>
            <a:r>
              <a:rPr lang="es-PE" dirty="0"/>
              <a:t>            vs. metafísica</a:t>
            </a:r>
          </a:p>
          <a:p>
            <a:endParaRPr lang="es-PE" dirty="0"/>
          </a:p>
          <a:p>
            <a:r>
              <a:rPr lang="es-PE" dirty="0"/>
              <a:t>Verdades de hecho/de razón</a:t>
            </a:r>
          </a:p>
          <a:p>
            <a:endParaRPr lang="es-PE" dirty="0"/>
          </a:p>
          <a:p>
            <a:r>
              <a:rPr lang="es-PE" dirty="0"/>
              <a:t>“sueño dogmático” = empirismo + crítica a causalidad</a:t>
            </a:r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Nominalismo: solo existen los particulares</a:t>
            </a:r>
          </a:p>
          <a:p>
            <a:endParaRPr lang="es-PE" dirty="0"/>
          </a:p>
          <a:p>
            <a:r>
              <a:rPr lang="es-PE" dirty="0"/>
              <a:t>Impresión &gt; hábito &gt; idea</a:t>
            </a:r>
          </a:p>
          <a:p>
            <a:endParaRPr lang="es-PE" dirty="0"/>
          </a:p>
          <a:p>
            <a:r>
              <a:rPr lang="es-PE" dirty="0" err="1"/>
              <a:t>Emotivismo</a:t>
            </a:r>
            <a:endParaRPr lang="es-PE" dirty="0"/>
          </a:p>
          <a:p>
            <a:r>
              <a:rPr lang="es-PE" dirty="0"/>
              <a:t> (En cuestiones morales:  Pasión &gt; Razón)</a:t>
            </a:r>
          </a:p>
          <a:p>
            <a:endParaRPr lang="es-PE" dirty="0"/>
          </a:p>
          <a:p>
            <a:r>
              <a:rPr lang="es-PE" dirty="0" err="1"/>
              <a:t>Compatibilismo</a:t>
            </a:r>
            <a:endParaRPr lang="es-PE" dirty="0"/>
          </a:p>
          <a:p>
            <a:r>
              <a:rPr lang="es-PE" dirty="0"/>
              <a:t>(determinismo + libertad = posibles)</a:t>
            </a:r>
          </a:p>
          <a:p>
            <a:endParaRPr lang="es-PE" dirty="0"/>
          </a:p>
          <a:p>
            <a:r>
              <a:rPr lang="es-PE" dirty="0"/>
              <a:t>No hay substancia, sino signo; no hay un yo.</a:t>
            </a:r>
          </a:p>
          <a:p>
            <a:r>
              <a:rPr lang="es-PE" dirty="0"/>
              <a:t>Escepticismo: invitación al cuestionamiento</a:t>
            </a:r>
          </a:p>
        </p:txBody>
      </p:sp>
    </p:spTree>
    <p:extLst>
      <p:ext uri="{BB962C8B-B14F-4D97-AF65-F5344CB8AC3E}">
        <p14:creationId xmlns:p14="http://schemas.microsoft.com/office/powerpoint/2010/main" val="30641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C7574-CCE7-4160-A2A2-478FD9499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97ADA70-29F5-C2CD-EEF3-DACB9940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483927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BB2DD46-02E0-7E1A-0C26-C76B779F7AA1}"/>
              </a:ext>
            </a:extLst>
          </p:cNvPr>
          <p:cNvSpPr txBox="1"/>
          <p:nvPr/>
        </p:nvSpPr>
        <p:spPr>
          <a:xfrm>
            <a:off x="6483927" y="104844"/>
            <a:ext cx="570807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Berkeley y Nominalismo: sólo existen nombres particulares para ideas particulares. No existen ideas universales. Las ideas universales que usamos son signos. </a:t>
            </a:r>
          </a:p>
          <a:p>
            <a:endParaRPr lang="es-MX" dirty="0"/>
          </a:p>
          <a:p>
            <a:r>
              <a:rPr lang="es-MX" dirty="0"/>
              <a:t>Signo, Hábito y costumbre.</a:t>
            </a:r>
          </a:p>
          <a:p>
            <a:endParaRPr lang="es-MX" dirty="0"/>
          </a:p>
          <a:p>
            <a:r>
              <a:rPr lang="es-MX" dirty="0"/>
              <a:t>Problema de la inducción: falta de experiencia total</a:t>
            </a:r>
          </a:p>
          <a:p>
            <a:endParaRPr lang="es-MX" dirty="0"/>
          </a:p>
          <a:p>
            <a:r>
              <a:rPr lang="es-MX" dirty="0"/>
              <a:t>Mundo real, mundo racional</a:t>
            </a:r>
          </a:p>
          <a:p>
            <a:r>
              <a:rPr lang="es-MX" dirty="0"/>
              <a:t>Verdades de hecho, verdades de razón</a:t>
            </a:r>
          </a:p>
          <a:p>
            <a:endParaRPr lang="es-MX" dirty="0"/>
          </a:p>
          <a:p>
            <a:r>
              <a:rPr lang="es-MX" dirty="0"/>
              <a:t>Ciencia y moral = “verdades provisionales”</a:t>
            </a:r>
          </a:p>
          <a:p>
            <a:r>
              <a:rPr lang="es-MX" dirty="0"/>
              <a:t>Pragmatismo</a:t>
            </a:r>
          </a:p>
          <a:p>
            <a:endParaRPr lang="es-MX" dirty="0"/>
          </a:p>
          <a:p>
            <a:r>
              <a:rPr lang="es-MX" dirty="0"/>
              <a:t>Creencia: sentimiento espontáneo fruto de la repetición habitual</a:t>
            </a:r>
          </a:p>
          <a:p>
            <a:endParaRPr lang="es-MX" dirty="0"/>
          </a:p>
          <a:p>
            <a:r>
              <a:rPr lang="es-MX" dirty="0"/>
              <a:t>&gt; Habito &gt; Creencia</a:t>
            </a:r>
            <a:r>
              <a:rPr lang="es-MX" b="1" dirty="0"/>
              <a:t> &gt;</a:t>
            </a:r>
            <a:r>
              <a:rPr lang="es-MX" dirty="0"/>
              <a:t> conocimiento</a:t>
            </a:r>
          </a:p>
          <a:p>
            <a:endParaRPr lang="es-MX" dirty="0"/>
          </a:p>
          <a:p>
            <a:r>
              <a:rPr lang="es-MX" dirty="0"/>
              <a:t>Todo conocimiento se basa en la habituación empírica, incluso la causalidad. </a:t>
            </a:r>
          </a:p>
          <a:p>
            <a:endParaRPr lang="es-MX" dirty="0"/>
          </a:p>
          <a:p>
            <a:r>
              <a:rPr lang="es-MX" dirty="0"/>
              <a:t>Las creencias se basan no en razonamientos, sino sentimientos. </a:t>
            </a:r>
          </a:p>
        </p:txBody>
      </p:sp>
    </p:spTree>
    <p:extLst>
      <p:ext uri="{BB962C8B-B14F-4D97-AF65-F5344CB8AC3E}">
        <p14:creationId xmlns:p14="http://schemas.microsoft.com/office/powerpoint/2010/main" val="248376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80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93" y="2932630"/>
            <a:ext cx="1054289" cy="10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27546"/>
            <a:ext cx="10515600" cy="58494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E" dirty="0"/>
              <a:t>Dos tipos de filosofía: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Evidente, orientada a la vida práctica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 algn="r">
              <a:buNone/>
            </a:pPr>
            <a:r>
              <a:rPr lang="es-PE" dirty="0"/>
              <a:t>Abstrusa (metafísica), orientada a los principios generales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Ambas son útiles, pero la primera tiene mayor importancia.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4017" y="1596788"/>
            <a:ext cx="6209731" cy="259527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4462818" y="1433015"/>
            <a:ext cx="423082" cy="5868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5964072" y="3575713"/>
            <a:ext cx="873456" cy="8734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2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1070"/>
            <a:ext cx="10515600" cy="598589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PE" dirty="0"/>
              <a:t>Teoría del conocimiento</a:t>
            </a:r>
          </a:p>
          <a:p>
            <a:pPr marL="0" indent="0">
              <a:buNone/>
            </a:pPr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Impresiones</a:t>
            </a:r>
            <a:r>
              <a:rPr lang="es-PE" dirty="0"/>
              <a:t> (experiencias vividas y directas)</a:t>
            </a:r>
          </a:p>
          <a:p>
            <a:pPr marL="0" indent="0">
              <a:buNone/>
            </a:pPr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Ideas</a:t>
            </a:r>
            <a:r>
              <a:rPr lang="es-PE" dirty="0"/>
              <a:t> (representaciones, copias de lo vivido)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Toda idea proviene de la impresión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>
                <a:solidFill>
                  <a:schemeClr val="accent6"/>
                </a:solidFill>
              </a:rPr>
              <a:t>Asociación de ideas </a:t>
            </a:r>
            <a:r>
              <a:rPr lang="es-PE" dirty="0"/>
              <a:t>(semejanza, contigüidad (e/t), causalidad)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Propuesta </a:t>
            </a:r>
            <a:r>
              <a:rPr lang="es-PE" dirty="0">
                <a:solidFill>
                  <a:srgbClr val="FF0000"/>
                </a:solidFill>
              </a:rPr>
              <a:t>empírica</a:t>
            </a:r>
            <a:r>
              <a:rPr lang="es-PE" dirty="0"/>
              <a:t> para estudiar al entendimiento humano</a:t>
            </a:r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Escepticismo</a:t>
            </a:r>
            <a:r>
              <a:rPr lang="es-PE" dirty="0"/>
              <a:t> moderado</a:t>
            </a:r>
          </a:p>
          <a:p>
            <a:pPr marL="0" indent="0">
              <a:buNone/>
            </a:pPr>
            <a:r>
              <a:rPr lang="es-PE" dirty="0"/>
              <a:t>Reconocimiento de los límites del entendimiento humano</a:t>
            </a:r>
          </a:p>
        </p:txBody>
      </p:sp>
    </p:spTree>
    <p:extLst>
      <p:ext uri="{BB962C8B-B14F-4D97-AF65-F5344CB8AC3E}">
        <p14:creationId xmlns:p14="http://schemas.microsoft.com/office/powerpoint/2010/main" val="266293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10" y="2448618"/>
            <a:ext cx="7983940" cy="162723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48167" y="2224585"/>
            <a:ext cx="6455391" cy="1255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12944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8945</TotalTime>
  <Words>332</Words>
  <Application>Microsoft Office PowerPoint</Application>
  <PresentationFormat>Widescreen</PresentationFormat>
  <Paragraphs>104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F. Garcìa Alcalà</cp:lastModifiedBy>
  <cp:revision>61</cp:revision>
  <dcterms:created xsi:type="dcterms:W3CDTF">2024-05-30T05:24:52Z</dcterms:created>
  <dcterms:modified xsi:type="dcterms:W3CDTF">2025-05-15T06:32:08Z</dcterms:modified>
</cp:coreProperties>
</file>